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69" r:id="rId14"/>
    <p:sldId id="261" r:id="rId15"/>
    <p:sldId id="270" r:id="rId16"/>
    <p:sldId id="271" r:id="rId17"/>
    <p:sldId id="284" r:id="rId18"/>
    <p:sldId id="285" r:id="rId19"/>
    <p:sldId id="286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6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90C5-C28A-457B-85AF-C9B0A95CBED5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6703-7FB4-4A3E-ABCF-C9007B8F6A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32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90C5-C28A-457B-85AF-C9B0A95CBED5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6703-7FB4-4A3E-ABCF-C9007B8F6A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557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90C5-C28A-457B-85AF-C9B0A95CBED5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6703-7FB4-4A3E-ABCF-C9007B8F6A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329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90C5-C28A-457B-85AF-C9B0A95CBED5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6703-7FB4-4A3E-ABCF-C9007B8F6A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796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90C5-C28A-457B-85AF-C9B0A95CBED5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6703-7FB4-4A3E-ABCF-C9007B8F6A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438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90C5-C28A-457B-85AF-C9B0A95CBED5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6703-7FB4-4A3E-ABCF-C9007B8F6A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042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90C5-C28A-457B-85AF-C9B0A95CBED5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6703-7FB4-4A3E-ABCF-C9007B8F6A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62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90C5-C28A-457B-85AF-C9B0A95CBED5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6703-7FB4-4A3E-ABCF-C9007B8F6A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18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90C5-C28A-457B-85AF-C9B0A95CBED5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6703-7FB4-4A3E-ABCF-C9007B8F6A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5067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90C5-C28A-457B-85AF-C9B0A95CBED5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6703-7FB4-4A3E-ABCF-C9007B8F6A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613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90C5-C28A-457B-85AF-C9B0A95CBED5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36703-7FB4-4A3E-ABCF-C9007B8F6A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094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C90C5-C28A-457B-85AF-C9B0A95CBED5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36703-7FB4-4A3E-ABCF-C9007B8F6A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952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Macroeconomic Equilibrium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Chapter 16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027285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337339"/>
            <a:ext cx="3717776" cy="40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3940" y="188640"/>
            <a:ext cx="4752528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accent1"/>
                </a:solidFill>
              </a:rPr>
              <a:t>Long run equilibrium (Keynesian)</a:t>
            </a:r>
            <a:endParaRPr lang="en-GB" sz="24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It is possible from this perspective to get an increase in AD and not get a rise in the price levels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This depends on how much spare capacity is available (the size of the output gap)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Producers can use unused factors of production to increase output with no increase in costs so there is no inflationary pressure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49624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3940" y="188640"/>
            <a:ext cx="4752528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accent1"/>
                </a:solidFill>
              </a:rPr>
              <a:t>Long run equilibrium (Keynesian)</a:t>
            </a:r>
            <a:endParaRPr lang="en-GB" sz="24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If AD increases further to AD3 the economy may start to experience inflationary pressure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Factors of production are becoming scarcer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Price levels increase because firms’ costs increase but the increases are relatively small</a:t>
            </a:r>
          </a:p>
          <a:p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247451"/>
            <a:ext cx="3717776" cy="3928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7328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3940" y="188640"/>
            <a:ext cx="4752528" cy="9079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accent1"/>
                </a:solidFill>
              </a:rPr>
              <a:t>Long run equilibrium (Keynesian)</a:t>
            </a:r>
            <a:endParaRPr lang="en-GB" sz="24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If the economy is operating at full employment and there is an increase in AD the outcome will be purely inflationary</a:t>
            </a:r>
            <a:endParaRPr lang="en-GB" sz="20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There is no increase in output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There is a large increase in price levels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Aggregate demand cannot be satisfied with the existing resources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The important point here is that government can intervene to close the gap by increasing aggregate demand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These are called expansionary policies</a:t>
            </a:r>
            <a:endParaRPr lang="en-GB" sz="20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err="1" smtClean="0"/>
              <a:t>Contractionary</a:t>
            </a:r>
            <a:r>
              <a:rPr lang="en-GB" sz="2000" dirty="0" smtClean="0"/>
              <a:t> policies are used to reduce the inflationary gap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 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2580" y="1196752"/>
            <a:ext cx="3996776" cy="4068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2189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3940" y="188640"/>
            <a:ext cx="4752528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accent1"/>
                </a:solidFill>
              </a:rPr>
              <a:t>Changes in Long-Run AS</a:t>
            </a:r>
            <a:endParaRPr lang="en-GB" sz="24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Changes in the LRAS are caused by increases in factors of production or improvement in quality of </a:t>
            </a:r>
            <a:r>
              <a:rPr lang="en-GB" sz="2000" dirty="0" err="1" smtClean="0"/>
              <a:t>FoPs</a:t>
            </a: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This is the equivalent of the PPB shifting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There is an increase in productive potential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This can be illustrated two ways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Use the one you are most comfortable with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The neoclassical version is good to show how inflationary pressure can be reduced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2120" y="620688"/>
            <a:ext cx="3273028" cy="2300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2120" y="3284984"/>
            <a:ext cx="3178884" cy="257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2688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612068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Time to draw!</a:t>
            </a:r>
          </a:p>
          <a:p>
            <a:r>
              <a:rPr lang="en-US" sz="2400" dirty="0" smtClean="0"/>
              <a:t>Draw the following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An economy in recession where AD is starting to increase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An economy in boom where there is high inflation (large changes in average price levels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An economy that is growing by improving the quality of factors of production e.g. more training and development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An economy that has shrunk due to an earthquake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An economy that is experiencing short run negative growth due to sharp rises in the price of oil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An economy that is growing without inflation</a:t>
            </a:r>
          </a:p>
          <a:p>
            <a:endParaRPr lang="en-US" sz="2400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pic>
        <p:nvPicPr>
          <p:cNvPr id="3" name="Picture 2" descr="http://library.thinkquest.org/J001156/pencil2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268760"/>
            <a:ext cx="2767367" cy="4104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6932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468052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Complete Essay Question P202</a:t>
            </a:r>
          </a:p>
          <a:p>
            <a:r>
              <a:rPr lang="en-US" sz="3200" dirty="0" smtClean="0"/>
              <a:t>1 a) Explain the components of aggregate demand (10 marks)</a:t>
            </a:r>
          </a:p>
          <a:p>
            <a:r>
              <a:rPr lang="en-US" sz="3200" dirty="0" smtClean="0"/>
              <a:t>1 b) Evaluate the extent to which an increase in AD is beneficial for an economy (15 marks)</a:t>
            </a:r>
          </a:p>
          <a:p>
            <a:r>
              <a:rPr lang="en-US" sz="3200" dirty="0" smtClean="0">
                <a:solidFill>
                  <a:srgbClr val="0070C0"/>
                </a:solidFill>
              </a:rPr>
              <a:t>Plan and then complete under timed conditions (30 </a:t>
            </a:r>
            <a:r>
              <a:rPr lang="en-US" sz="3200" dirty="0" err="1" smtClean="0">
                <a:solidFill>
                  <a:srgbClr val="0070C0"/>
                </a:solidFill>
              </a:rPr>
              <a:t>mins</a:t>
            </a:r>
            <a:r>
              <a:rPr lang="en-US" sz="3200" dirty="0" smtClean="0">
                <a:solidFill>
                  <a:srgbClr val="0070C0"/>
                </a:solidFill>
              </a:rPr>
              <a:t>)</a:t>
            </a:r>
            <a:endParaRPr lang="en-GB" sz="32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492140">
            <a:off x="5708650" y="236538"/>
            <a:ext cx="3213100" cy="2246312"/>
          </a:xfrm>
          <a:prstGeom prst="rect">
            <a:avLst/>
          </a:prstGeom>
          <a:solidFill>
            <a:srgbClr val="99FF66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GB" sz="2800" b="1" dirty="0">
                <a:latin typeface="Arial" charset="0"/>
                <a:ea typeface="+mn-ea"/>
              </a:rPr>
              <a:t>Perfect 10!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sz="2800" dirty="0">
                <a:latin typeface="Arial" charset="0"/>
                <a:ea typeface="+mn-ea"/>
              </a:rPr>
              <a:t>Definition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sz="2800" dirty="0">
                <a:latin typeface="Arial" charset="0"/>
                <a:ea typeface="+mn-ea"/>
              </a:rPr>
              <a:t>Diagram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sz="2800" dirty="0">
                <a:latin typeface="Arial" charset="0"/>
                <a:ea typeface="+mn-ea"/>
              </a:rPr>
              <a:t>Analysis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sz="2800" dirty="0">
                <a:latin typeface="Arial" charset="0"/>
                <a:ea typeface="+mn-ea"/>
              </a:rPr>
              <a:t>Example</a:t>
            </a:r>
          </a:p>
        </p:txBody>
      </p:sp>
      <p:sp>
        <p:nvSpPr>
          <p:cNvPr id="4" name="TextBox 3"/>
          <p:cNvSpPr txBox="1"/>
          <p:nvPr/>
        </p:nvSpPr>
        <p:spPr>
          <a:xfrm rot="20896246">
            <a:off x="5864225" y="2582863"/>
            <a:ext cx="2859088" cy="3970337"/>
          </a:xfrm>
          <a:prstGeom prst="rect">
            <a:avLst/>
          </a:prstGeom>
          <a:solidFill>
            <a:srgbClr val="CCCCFF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GB" sz="2800" b="1" dirty="0">
                <a:latin typeface="Arial" charset="0"/>
                <a:ea typeface="+mn-ea"/>
              </a:rPr>
              <a:t>Perfect 15!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sz="2800" dirty="0">
                <a:latin typeface="Arial" charset="0"/>
                <a:ea typeface="+mn-ea"/>
              </a:rPr>
              <a:t>New Definition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sz="2800" dirty="0">
                <a:latin typeface="Arial" charset="0"/>
                <a:ea typeface="+mn-ea"/>
              </a:rPr>
              <a:t>More developed diagram/s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sz="2800" dirty="0">
                <a:latin typeface="Arial" charset="0"/>
                <a:ea typeface="+mn-ea"/>
              </a:rPr>
              <a:t>Argument for and against with evidence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sz="2800" dirty="0">
                <a:latin typeface="Arial" charset="0"/>
                <a:ea typeface="+mn-ea"/>
              </a:rPr>
              <a:t>Judgement</a:t>
            </a:r>
          </a:p>
        </p:txBody>
      </p:sp>
    </p:spTree>
    <p:extLst>
      <p:ext uri="{BB962C8B-B14F-4D97-AF65-F5344CB8AC3E}">
        <p14:creationId xmlns:p14="http://schemas.microsoft.com/office/powerpoint/2010/main" val="41218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484784"/>
            <a:ext cx="68407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HL Bit!!</a:t>
            </a:r>
          </a:p>
          <a:p>
            <a:pPr algn="ctr"/>
            <a:r>
              <a:rPr lang="en-US" sz="8000" dirty="0" smtClean="0"/>
              <a:t>Multiplier</a:t>
            </a:r>
            <a:endParaRPr lang="en-GB" sz="8000" dirty="0"/>
          </a:p>
        </p:txBody>
      </p:sp>
    </p:spTree>
    <p:extLst>
      <p:ext uri="{BB962C8B-B14F-4D97-AF65-F5344CB8AC3E}">
        <p14:creationId xmlns:p14="http://schemas.microsoft.com/office/powerpoint/2010/main" val="223813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ile7.shutterstock.com/defaulttype/m/4/p/m4p1T0THdSHrDMfntFDTn1RWIyHniijkNbRRnscW/shutterstock_252053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3" y="857250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3"/>
          <p:cNvSpPr txBox="1">
            <a:spLocks noChangeArrowheads="1"/>
          </p:cNvSpPr>
          <p:nvPr/>
        </p:nvSpPr>
        <p:spPr bwMode="auto">
          <a:xfrm>
            <a:off x="3708400" y="620713"/>
            <a:ext cx="5000625" cy="557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GB"/>
              <a:t>Several key terms will appear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GB"/>
              <a:t>They will disappear after 30 seconds (do not write anything in this time)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GB"/>
              <a:t>Your task: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GB"/>
              <a:t>(1)List the terms + (2) Define them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GB"/>
              <a:t>(8 mins to get as many as possible)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90001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8"/>
          <p:cNvGrpSpPr>
            <a:grpSpLocks/>
          </p:cNvGrpSpPr>
          <p:nvPr/>
        </p:nvGrpSpPr>
        <p:grpSpPr bwMode="auto">
          <a:xfrm>
            <a:off x="0" y="46038"/>
            <a:ext cx="9144000" cy="6800850"/>
            <a:chOff x="-32" y="-24"/>
            <a:chExt cx="9144032" cy="6800807"/>
          </a:xfrm>
        </p:grpSpPr>
        <p:pic>
          <p:nvPicPr>
            <p:cNvPr id="308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2" y="-24"/>
              <a:ext cx="9144032" cy="6800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357157" y="428598"/>
              <a:ext cx="8286779" cy="571496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  <p:sp>
        <p:nvSpPr>
          <p:cNvPr id="3075" name="TextBox 5"/>
          <p:cNvSpPr txBox="1">
            <a:spLocks noChangeArrowheads="1"/>
          </p:cNvSpPr>
          <p:nvPr/>
        </p:nvSpPr>
        <p:spPr bwMode="auto">
          <a:xfrm>
            <a:off x="2268538" y="404813"/>
            <a:ext cx="43211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4500" b="1"/>
              <a:t>GDP per capita</a:t>
            </a:r>
          </a:p>
        </p:txBody>
      </p:sp>
      <p:sp>
        <p:nvSpPr>
          <p:cNvPr id="3076" name="TextBox 6"/>
          <p:cNvSpPr txBox="1">
            <a:spLocks noChangeArrowheads="1"/>
          </p:cNvSpPr>
          <p:nvPr/>
        </p:nvSpPr>
        <p:spPr bwMode="auto">
          <a:xfrm rot="-587412">
            <a:off x="3157538" y="3613150"/>
            <a:ext cx="4751387" cy="106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6700" b="1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Inflation</a:t>
            </a:r>
          </a:p>
        </p:txBody>
      </p:sp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3092450" y="935038"/>
            <a:ext cx="45783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4400" b="1">
                <a:solidFill>
                  <a:srgbClr val="558ED5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Interest Rates</a:t>
            </a:r>
            <a:endParaRPr lang="en-GB" sz="4400" b="1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8" name="TextBox 9"/>
          <p:cNvSpPr txBox="1">
            <a:spLocks noChangeArrowheads="1"/>
          </p:cNvSpPr>
          <p:nvPr/>
        </p:nvSpPr>
        <p:spPr bwMode="auto">
          <a:xfrm>
            <a:off x="3803650" y="2414588"/>
            <a:ext cx="5329238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5000" b="1">
                <a:solidFill>
                  <a:srgbClr val="4F6228"/>
                </a:solidFill>
                <a:latin typeface="Trebuchet MS" panose="020B0603020202020204" pitchFamily="34" charset="0"/>
              </a:rPr>
              <a:t>Fiscal policy</a:t>
            </a:r>
          </a:p>
        </p:txBody>
      </p:sp>
      <p:sp>
        <p:nvSpPr>
          <p:cNvPr id="3079" name="TextBox 11"/>
          <p:cNvSpPr txBox="1">
            <a:spLocks noChangeArrowheads="1"/>
          </p:cNvSpPr>
          <p:nvPr/>
        </p:nvSpPr>
        <p:spPr bwMode="auto">
          <a:xfrm>
            <a:off x="323850" y="1412875"/>
            <a:ext cx="424815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4800" b="1">
                <a:solidFill>
                  <a:srgbClr val="98480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Consumption</a:t>
            </a:r>
          </a:p>
        </p:txBody>
      </p:sp>
      <p:sp>
        <p:nvSpPr>
          <p:cNvPr id="3080" name="TextBox 12"/>
          <p:cNvSpPr txBox="1">
            <a:spLocks noChangeArrowheads="1"/>
          </p:cNvSpPr>
          <p:nvPr/>
        </p:nvSpPr>
        <p:spPr bwMode="auto">
          <a:xfrm rot="995463">
            <a:off x="5722938" y="4633913"/>
            <a:ext cx="3030537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4500" b="1"/>
              <a:t>Aggregate demand</a:t>
            </a:r>
          </a:p>
        </p:txBody>
      </p:sp>
      <p:sp>
        <p:nvSpPr>
          <p:cNvPr id="3081" name="TextBox 13"/>
          <p:cNvSpPr txBox="1">
            <a:spLocks noChangeArrowheads="1"/>
          </p:cNvSpPr>
          <p:nvPr/>
        </p:nvSpPr>
        <p:spPr bwMode="auto">
          <a:xfrm rot="-235534">
            <a:off x="371475" y="3352800"/>
            <a:ext cx="5291138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3600" b="1">
                <a:solidFill>
                  <a:srgbClr val="558ED5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Monetary Policy</a:t>
            </a:r>
          </a:p>
        </p:txBody>
      </p:sp>
      <p:sp>
        <p:nvSpPr>
          <p:cNvPr id="3082" name="TextBox 14"/>
          <p:cNvSpPr txBox="1">
            <a:spLocks noChangeArrowheads="1"/>
          </p:cNvSpPr>
          <p:nvPr/>
        </p:nvSpPr>
        <p:spPr bwMode="auto">
          <a:xfrm>
            <a:off x="500063" y="3786188"/>
            <a:ext cx="3286125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6000" b="1">
                <a:solidFill>
                  <a:srgbClr val="00B050"/>
                </a:solidFill>
              </a:rPr>
              <a:t>injection</a:t>
            </a:r>
          </a:p>
        </p:txBody>
      </p:sp>
      <p:sp>
        <p:nvSpPr>
          <p:cNvPr id="3083" name="TextBox 10"/>
          <p:cNvSpPr txBox="1">
            <a:spLocks noChangeArrowheads="1"/>
          </p:cNvSpPr>
          <p:nvPr/>
        </p:nvSpPr>
        <p:spPr bwMode="auto">
          <a:xfrm rot="-704041">
            <a:off x="4400550" y="1544638"/>
            <a:ext cx="42291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4800" b="1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Wealth effect</a:t>
            </a:r>
          </a:p>
        </p:txBody>
      </p:sp>
      <p:sp>
        <p:nvSpPr>
          <p:cNvPr id="3084" name="TextBox 9"/>
          <p:cNvSpPr txBox="1">
            <a:spLocks noChangeArrowheads="1"/>
          </p:cNvSpPr>
          <p:nvPr/>
        </p:nvSpPr>
        <p:spPr bwMode="auto">
          <a:xfrm>
            <a:off x="-376238" y="4510088"/>
            <a:ext cx="6335713" cy="114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3600" b="1">
                <a:solidFill>
                  <a:srgbClr val="4F6228"/>
                </a:solidFill>
                <a:latin typeface="Trebuchet MS" panose="020B0603020202020204" pitchFamily="34" charset="0"/>
              </a:rPr>
              <a:t>Balance of Payments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3600" b="1">
                <a:solidFill>
                  <a:srgbClr val="4F6228"/>
                </a:solidFill>
                <a:latin typeface="Trebuchet MS" panose="020B0603020202020204" pitchFamily="34" charset="0"/>
              </a:rPr>
              <a:t> Deficit</a:t>
            </a:r>
          </a:p>
        </p:txBody>
      </p:sp>
      <p:sp>
        <p:nvSpPr>
          <p:cNvPr id="3085" name="WordArt 15"/>
          <p:cNvSpPr>
            <a:spLocks noChangeArrowheads="1" noChangeShapeType="1" noTextEdit="1"/>
          </p:cNvSpPr>
          <p:nvPr/>
        </p:nvSpPr>
        <p:spPr bwMode="auto">
          <a:xfrm rot="337473">
            <a:off x="908050" y="2290763"/>
            <a:ext cx="3600450" cy="8651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Deflation</a:t>
            </a:r>
          </a:p>
        </p:txBody>
      </p:sp>
      <p:sp>
        <p:nvSpPr>
          <p:cNvPr id="3086" name="TextBox 10"/>
          <p:cNvSpPr txBox="1">
            <a:spLocks noChangeArrowheads="1"/>
          </p:cNvSpPr>
          <p:nvPr/>
        </p:nvSpPr>
        <p:spPr bwMode="auto">
          <a:xfrm rot="-326078">
            <a:off x="342900" y="5318125"/>
            <a:ext cx="5329238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4800" b="1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Current Account</a:t>
            </a:r>
          </a:p>
        </p:txBody>
      </p:sp>
      <p:sp>
        <p:nvSpPr>
          <p:cNvPr id="3087" name="TextBox 14"/>
          <p:cNvSpPr txBox="1">
            <a:spLocks noChangeArrowheads="1"/>
          </p:cNvSpPr>
          <p:nvPr/>
        </p:nvSpPr>
        <p:spPr bwMode="auto">
          <a:xfrm rot="713636">
            <a:off x="5359400" y="3068638"/>
            <a:ext cx="350202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5400" b="1"/>
              <a:t>Boom</a:t>
            </a:r>
          </a:p>
        </p:txBody>
      </p:sp>
      <p:sp>
        <p:nvSpPr>
          <p:cNvPr id="3088" name="TextBox 6"/>
          <p:cNvSpPr txBox="1">
            <a:spLocks noChangeArrowheads="1"/>
          </p:cNvSpPr>
          <p:nvPr/>
        </p:nvSpPr>
        <p:spPr bwMode="auto">
          <a:xfrm rot="1068127">
            <a:off x="-760413" y="769938"/>
            <a:ext cx="4751388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3600" b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Investment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8692940"/>
      </p:ext>
    </p:extLst>
  </p:cSld>
  <p:clrMapOvr>
    <a:masterClrMapping/>
  </p:clrMapOvr>
  <p:transition xmlns:p14="http://schemas.microsoft.com/office/powerpoint/2010/main" advClick="0" advTm="30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ile7.shutterstock.com/defaulttype/Q/x/8/Qx8rEKY1nxLYJiiLKybsA7S6HoQ7xcChdSLvr7Rf/shutterstock_2581529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0" y="2357438"/>
            <a:ext cx="5403850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Box 1"/>
          <p:cNvSpPr txBox="1">
            <a:spLocks noChangeArrowheads="1"/>
          </p:cNvSpPr>
          <p:nvPr/>
        </p:nvSpPr>
        <p:spPr bwMode="auto">
          <a:xfrm>
            <a:off x="1143000" y="928688"/>
            <a:ext cx="692943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8000" b="1"/>
              <a:t>Over to you!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0331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394179"/>
            <a:ext cx="3986758" cy="375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76672"/>
            <a:ext cx="42484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accent1"/>
                </a:solidFill>
              </a:rPr>
              <a:t>Short run equilibrium</a:t>
            </a:r>
            <a:endParaRPr lang="en-GB" sz="24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400" dirty="0" smtClean="0"/>
              <a:t>Equilibrium is established when aggregate supply equals aggregate demand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400" dirty="0" smtClean="0"/>
              <a:t>Make sure you remember to use Y’s instead of Q’s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0988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23850" y="188913"/>
            <a:ext cx="3671888" cy="6192837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en-GB" sz="2400" b="1" dirty="0" smtClean="0">
                <a:solidFill>
                  <a:schemeClr val="accent2"/>
                </a:solidFill>
              </a:rPr>
              <a:t>Multiplier effect</a:t>
            </a:r>
            <a:endParaRPr lang="en-GB" sz="2400" b="1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200" dirty="0" smtClean="0">
                <a:solidFill>
                  <a:schemeClr val="tx1"/>
                </a:solidFill>
              </a:rPr>
              <a:t>Where an increase or decrease in spending leads to a larger than proportionate change in the national income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200" dirty="0" smtClean="0">
                <a:solidFill>
                  <a:schemeClr val="tx1"/>
                </a:solidFill>
              </a:rPr>
              <a:t>An initial change in AD can have a much greater change in national income (GDP)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200" dirty="0" smtClean="0">
                <a:solidFill>
                  <a:schemeClr val="tx1"/>
                </a:solidFill>
              </a:rPr>
              <a:t>injections of new demand for goods and services into the circular flow of income can stimulate further rounds of spending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200" dirty="0" smtClean="0">
                <a:solidFill>
                  <a:schemeClr val="tx1"/>
                </a:solidFill>
              </a:rPr>
              <a:t> in other words </a:t>
            </a:r>
            <a:r>
              <a:rPr lang="en-US" sz="2200" dirty="0" smtClean="0">
                <a:solidFill>
                  <a:schemeClr val="tx1"/>
                </a:solidFill>
              </a:rPr>
              <a:t>‘</a:t>
            </a:r>
            <a:r>
              <a:rPr lang="en-GB" altLang="ja-JP" sz="2200" dirty="0" smtClean="0">
                <a:solidFill>
                  <a:schemeClr val="tx1"/>
                </a:solidFill>
              </a:rPr>
              <a:t>one person’s spending is another's income</a:t>
            </a:r>
            <a:r>
              <a:rPr lang="en-US" altLang="ja-JP" sz="2200" dirty="0" smtClean="0">
                <a:solidFill>
                  <a:schemeClr val="tx1"/>
                </a:solidFill>
              </a:rPr>
              <a:t>’</a:t>
            </a:r>
            <a:r>
              <a:rPr lang="en-GB" altLang="ja-JP" sz="2200" dirty="0" smtClean="0">
                <a:solidFill>
                  <a:schemeClr val="tx1"/>
                </a:solidFill>
              </a:rPr>
              <a:t> – and this can lead to a bigger eventual effect on output and employment. 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200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200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1800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1800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1600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1600" dirty="0" smtClean="0">
              <a:solidFill>
                <a:schemeClr val="accent2"/>
              </a:solidFill>
            </a:endParaRPr>
          </a:p>
        </p:txBody>
      </p:sp>
      <p:sp>
        <p:nvSpPr>
          <p:cNvPr id="6147" name="Text Box 13"/>
          <p:cNvSpPr txBox="1">
            <a:spLocks noChangeArrowheads="1"/>
          </p:cNvSpPr>
          <p:nvPr/>
        </p:nvSpPr>
        <p:spPr bwMode="auto">
          <a:xfrm>
            <a:off x="4643438" y="5373688"/>
            <a:ext cx="3816350" cy="119062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1800" b="1"/>
              <a:t>Multiplier effect</a:t>
            </a:r>
            <a:r>
              <a:rPr lang="en-GB" sz="1800"/>
              <a:t> – an increase or decrease in spending leads to a larger than proportionate change in national income</a:t>
            </a:r>
          </a:p>
        </p:txBody>
      </p:sp>
      <p:pic>
        <p:nvPicPr>
          <p:cNvPr id="6148" name="Picture 15" descr="screen-capture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1150938"/>
            <a:ext cx="5207000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5387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61913"/>
            <a:ext cx="7488237" cy="6669087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en-GB" sz="2800" b="1" dirty="0" smtClean="0">
                <a:solidFill>
                  <a:schemeClr val="accent2"/>
                </a:solidFill>
              </a:rPr>
              <a:t>Multiplier effect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tx1"/>
                </a:solidFill>
              </a:rPr>
              <a:t>Consider a </a:t>
            </a:r>
            <a:r>
              <a:rPr lang="en-GB" sz="2000" b="1" dirty="0" smtClean="0">
                <a:solidFill>
                  <a:schemeClr val="tx1"/>
                </a:solidFill>
              </a:rPr>
              <a:t>£300 million increase in capital investment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tx1"/>
                </a:solidFill>
              </a:rPr>
              <a:t> for example created when an overseas company decides to build a new production plant in the UK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tx1"/>
                </a:solidFill>
              </a:rPr>
              <a:t>This may set off a chain reaction of increases in expenditures.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tx1"/>
                </a:solidFill>
              </a:rPr>
              <a:t>Firms who produce the capital goods                                          and construction businesses who win                                   contracts to build the new factory will experience an increase                                             in their incomes and profits.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tx1"/>
                </a:solidFill>
              </a:rPr>
              <a:t>If they and their employees in turn,                                      collectively spend about 3/5 of that additional income,                                                                                           then £180m will be added to the incomes of                                           others. 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tx1"/>
                </a:solidFill>
              </a:rPr>
              <a:t>At this point, total income has grown by                                                   (£300m + (0.6 x £300m) = </a:t>
            </a:r>
            <a:r>
              <a:rPr lang="en-GB" sz="2000" b="1" dirty="0" smtClean="0">
                <a:solidFill>
                  <a:schemeClr val="tx1"/>
                </a:solidFill>
              </a:rPr>
              <a:t>480m</a:t>
            </a:r>
            <a:r>
              <a:rPr lang="en-GB" sz="2000" dirty="0" smtClean="0">
                <a:solidFill>
                  <a:schemeClr val="tx1"/>
                </a:solidFill>
              </a:rPr>
              <a:t>. 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tx1"/>
                </a:solidFill>
              </a:rPr>
              <a:t>The sum will continue to increase as                                                                                                      the producers of the additional goods and services realize an increase in their incomes, of which they in turn spend 60% on even more goods and services.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tx1"/>
                </a:solidFill>
              </a:rPr>
              <a:t>The increase in total income will then be (£300m + (0.6 x £300m) + (0.6 x £180m). </a:t>
            </a:r>
            <a:r>
              <a:rPr lang="en-GB" sz="2000" b="1" dirty="0" smtClean="0">
                <a:solidFill>
                  <a:schemeClr val="tx1"/>
                </a:solidFill>
              </a:rPr>
              <a:t>588m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tx1"/>
                </a:solidFill>
              </a:rPr>
              <a:t>Each time, the additional rise in spending and income is a fraction of the previous addition to the circular flow. 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000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000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000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1800" dirty="0" smtClean="0">
              <a:solidFill>
                <a:schemeClr val="accent2"/>
              </a:solidFill>
            </a:endParaRPr>
          </a:p>
        </p:txBody>
      </p:sp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9825" y="1700213"/>
            <a:ext cx="4251325" cy="282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6032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61913"/>
            <a:ext cx="5616575" cy="6669087"/>
          </a:xfrm>
        </p:spPr>
        <p:txBody>
          <a:bodyPr>
            <a:normAutofit lnSpcReduction="10000"/>
          </a:bodyPr>
          <a:lstStyle/>
          <a:p>
            <a:pPr algn="l" eaLnBrk="1" hangingPunct="1">
              <a:lnSpc>
                <a:spcPct val="80000"/>
              </a:lnSpc>
            </a:pPr>
            <a:r>
              <a:rPr lang="en-GB" sz="2400" b="1" dirty="0" smtClean="0">
                <a:solidFill>
                  <a:schemeClr val="hlink"/>
                </a:solidFill>
              </a:rPr>
              <a:t>The Multiplier and Keynesian Economic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>
                <a:solidFill>
                  <a:schemeClr val="tx1"/>
                </a:solidFill>
              </a:rPr>
              <a:t>The concept of the multiplier process became important in the 1930s when </a:t>
            </a:r>
            <a:r>
              <a:rPr lang="en-GB" sz="2300" b="1" dirty="0" smtClean="0">
                <a:solidFill>
                  <a:schemeClr val="tx1"/>
                </a:solidFill>
              </a:rPr>
              <a:t> Keynes </a:t>
            </a:r>
            <a:r>
              <a:rPr lang="en-GB" sz="2300" dirty="0" smtClean="0">
                <a:solidFill>
                  <a:schemeClr val="tx1"/>
                </a:solidFill>
              </a:rPr>
              <a:t>suggested it as a tool to help governments to maintain high levels of employment.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>
                <a:solidFill>
                  <a:schemeClr val="tx1"/>
                </a:solidFill>
              </a:rPr>
              <a:t>This </a:t>
            </a:r>
            <a:r>
              <a:rPr lang="ja-JP" altLang="en-GB" sz="2300" dirty="0" smtClean="0">
                <a:solidFill>
                  <a:schemeClr val="tx1"/>
                </a:solidFill>
              </a:rPr>
              <a:t>“</a:t>
            </a:r>
            <a:r>
              <a:rPr lang="en-GB" altLang="ja-JP" sz="2300" b="1" dirty="0" smtClean="0">
                <a:solidFill>
                  <a:schemeClr val="tx1"/>
                </a:solidFill>
              </a:rPr>
              <a:t>demand-management</a:t>
            </a:r>
            <a:r>
              <a:rPr lang="en-GB" altLang="ja-JP" sz="2300" dirty="0" smtClean="0">
                <a:solidFill>
                  <a:schemeClr val="tx1"/>
                </a:solidFill>
              </a:rPr>
              <a:t> approach</a:t>
            </a:r>
            <a:r>
              <a:rPr lang="ja-JP" altLang="en-GB" sz="2300" dirty="0" smtClean="0">
                <a:solidFill>
                  <a:schemeClr val="tx1"/>
                </a:solidFill>
              </a:rPr>
              <a:t>”</a:t>
            </a:r>
            <a:r>
              <a:rPr lang="en-GB" altLang="ja-JP" sz="2300" dirty="0" smtClean="0">
                <a:solidFill>
                  <a:schemeClr val="tx1"/>
                </a:solidFill>
              </a:rPr>
              <a:t> was designed to help overcome a shortage of capital investment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>
                <a:solidFill>
                  <a:schemeClr val="tx1"/>
                </a:solidFill>
              </a:rPr>
              <a:t>It measured the amount of government spending needed to reach a level of national income that would prevent unemployment.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>
                <a:solidFill>
                  <a:schemeClr val="tx1"/>
                </a:solidFill>
              </a:rPr>
              <a:t>The higher the </a:t>
            </a:r>
            <a:r>
              <a:rPr lang="en-GB" sz="2300" b="1" dirty="0" smtClean="0">
                <a:solidFill>
                  <a:schemeClr val="tx1"/>
                </a:solidFill>
              </a:rPr>
              <a:t>propensity to consume </a:t>
            </a:r>
            <a:r>
              <a:rPr lang="en-GB" sz="2300" dirty="0" smtClean="0">
                <a:solidFill>
                  <a:schemeClr val="tx1"/>
                </a:solidFill>
              </a:rPr>
              <a:t>domestically produced goods and services, the greater is the multiplier effect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>
                <a:solidFill>
                  <a:schemeClr val="tx1"/>
                </a:solidFill>
              </a:rPr>
              <a:t>The government can influence the size of the multiplier through changes in direct taxes.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>
                <a:solidFill>
                  <a:schemeClr val="tx1"/>
                </a:solidFill>
              </a:rPr>
              <a:t> For example, a cut in the rate of income tax will increase the amount of extra income that can be spent on further goods and services</a:t>
            </a:r>
            <a:r>
              <a:rPr lang="en-GB" sz="2300" dirty="0" smtClean="0"/>
              <a:t>. </a:t>
            </a:r>
          </a:p>
        </p:txBody>
      </p:sp>
      <p:pic>
        <p:nvPicPr>
          <p:cNvPr id="8195" name="Picture 7" descr="recession-4a-300x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1628775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1236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73025"/>
            <a:ext cx="5256212" cy="6669088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en-GB" sz="2800" b="1" dirty="0" smtClean="0">
                <a:solidFill>
                  <a:schemeClr val="hlink"/>
                </a:solidFill>
              </a:rPr>
              <a:t>Evaluation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tx1"/>
                </a:solidFill>
              </a:rPr>
              <a:t>If people are given extra money do you think they are guaranteed to spend it?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tx1"/>
                </a:solidFill>
              </a:rPr>
              <a:t>No, it depends on their propensity to consume (or their propensity to save)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tx1"/>
                </a:solidFill>
              </a:rPr>
              <a:t>In 2010 Obama gave Americans a tax holiday but it </a:t>
            </a:r>
            <a:r>
              <a:rPr lang="en-GB" sz="2400" dirty="0" err="1" smtClean="0">
                <a:solidFill>
                  <a:schemeClr val="tx1"/>
                </a:solidFill>
              </a:rPr>
              <a:t>didn</a:t>
            </a:r>
            <a:r>
              <a:rPr lang="en-US" sz="2400" dirty="0" smtClean="0">
                <a:solidFill>
                  <a:schemeClr val="tx1"/>
                </a:solidFill>
              </a:rPr>
              <a:t>’</a:t>
            </a:r>
            <a:r>
              <a:rPr lang="en-GB" altLang="ja-JP" sz="2400" dirty="0" smtClean="0">
                <a:solidFill>
                  <a:schemeClr val="tx1"/>
                </a:solidFill>
              </a:rPr>
              <a:t>t help growth much because they just used it to pay debt and to bolster their savings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tx1"/>
                </a:solidFill>
              </a:rPr>
              <a:t>In 2011 he extended the tax holiday arguing that it would prevent the US economy from going into a recession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tx1"/>
                </a:solidFill>
              </a:rPr>
              <a:t>He was managing demand; increasing AD by increasing consumption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tx1"/>
                </a:solidFill>
              </a:rPr>
              <a:t>The success of this policy will depend on?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tx1"/>
                </a:solidFill>
              </a:rPr>
              <a:t>The American</a:t>
            </a:r>
            <a:r>
              <a:rPr lang="en-GB" altLang="ja-JP" sz="2400" dirty="0" smtClean="0">
                <a:solidFill>
                  <a:schemeClr val="tx1"/>
                </a:solidFill>
              </a:rPr>
              <a:t>s’ propensity to consume 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300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400" dirty="0" smtClean="0">
              <a:solidFill>
                <a:schemeClr val="accent2"/>
              </a:solidFill>
            </a:endParaRPr>
          </a:p>
        </p:txBody>
      </p:sp>
      <p:pic>
        <p:nvPicPr>
          <p:cNvPr id="9219" name="Picture 3" descr="image4698482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3231" y="1677988"/>
            <a:ext cx="3810000" cy="286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1482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61913"/>
            <a:ext cx="5256212" cy="6669087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GB" sz="2400" b="1" dirty="0" smtClean="0">
                <a:solidFill>
                  <a:schemeClr val="hlink"/>
                </a:solidFill>
                <a:ea typeface="+mn-ea"/>
              </a:rPr>
              <a:t>Factors affecting the size of the multiplier - evaluation</a:t>
            </a:r>
          </a:p>
          <a:p>
            <a:pPr algn="l" eaLnBrk="1" hangingPunct="1">
              <a:lnSpc>
                <a:spcPct val="80000"/>
              </a:lnSpc>
              <a:buFont typeface="Wingdings" charset="0"/>
              <a:buChar char="Ø"/>
              <a:defRPr/>
            </a:pPr>
            <a:r>
              <a:rPr lang="en-GB" sz="2300" dirty="0" smtClean="0">
                <a:solidFill>
                  <a:schemeClr val="tx1"/>
                </a:solidFill>
                <a:ea typeface="+mn-ea"/>
              </a:rPr>
              <a:t>Another factor affecting the size of the multiplier effect is the </a:t>
            </a:r>
            <a:r>
              <a:rPr lang="en-GB" sz="2300" b="1" dirty="0" smtClean="0">
                <a:solidFill>
                  <a:srgbClr val="9900FF"/>
                </a:solidFill>
                <a:ea typeface="+mn-ea"/>
              </a:rPr>
              <a:t>propensity to purchase imports</a:t>
            </a:r>
            <a:r>
              <a:rPr lang="en-GB" sz="2300" dirty="0" smtClean="0">
                <a:solidFill>
                  <a:srgbClr val="9900FF"/>
                </a:solidFill>
                <a:ea typeface="+mn-ea"/>
              </a:rPr>
              <a:t>.</a:t>
            </a:r>
          </a:p>
          <a:p>
            <a:pPr algn="l" eaLnBrk="1" hangingPunct="1">
              <a:lnSpc>
                <a:spcPct val="80000"/>
              </a:lnSpc>
              <a:buFont typeface="Wingdings" charset="0"/>
              <a:buChar char="Ø"/>
              <a:defRPr/>
            </a:pPr>
            <a:r>
              <a:rPr lang="en-GB" sz="2300" dirty="0" smtClean="0">
                <a:solidFill>
                  <a:schemeClr val="tx1"/>
                </a:solidFill>
                <a:ea typeface="+mn-ea"/>
              </a:rPr>
              <a:t>If, out of extra income, people spend their money on imports, this demand is not passed on in the form of fresh spending on domestically produced output.</a:t>
            </a:r>
          </a:p>
          <a:p>
            <a:pPr algn="l" eaLnBrk="1" hangingPunct="1">
              <a:lnSpc>
                <a:spcPct val="80000"/>
              </a:lnSpc>
              <a:buFont typeface="Wingdings" charset="0"/>
              <a:buChar char="Ø"/>
              <a:defRPr/>
            </a:pPr>
            <a:r>
              <a:rPr lang="en-GB" sz="2300" dirty="0" smtClean="0">
                <a:solidFill>
                  <a:schemeClr val="tx1"/>
                </a:solidFill>
                <a:ea typeface="+mn-ea"/>
              </a:rPr>
              <a:t>It leaks away from the circular flow of income and spending, reducing the size of the multiplier. </a:t>
            </a:r>
          </a:p>
          <a:p>
            <a:pPr algn="l" eaLnBrk="1" hangingPunct="1">
              <a:lnSpc>
                <a:spcPct val="80000"/>
              </a:lnSpc>
              <a:buFont typeface="Wingdings" charset="0"/>
              <a:buChar char="Ø"/>
              <a:defRPr/>
            </a:pPr>
            <a:r>
              <a:rPr lang="en-GB" sz="2300" dirty="0" smtClean="0">
                <a:solidFill>
                  <a:schemeClr val="tx1"/>
                </a:solidFill>
                <a:ea typeface="+mn-ea"/>
              </a:rPr>
              <a:t>The UK has a large propensity to consume imports</a:t>
            </a:r>
          </a:p>
          <a:p>
            <a:pPr algn="l" eaLnBrk="1" hangingPunct="1">
              <a:lnSpc>
                <a:spcPct val="80000"/>
              </a:lnSpc>
              <a:buFont typeface="Wingdings" charset="0"/>
              <a:buChar char="Ø"/>
              <a:defRPr/>
            </a:pPr>
            <a:r>
              <a:rPr lang="en-GB" sz="2300" dirty="0" smtClean="0">
                <a:solidFill>
                  <a:schemeClr val="tx1"/>
                </a:solidFill>
                <a:ea typeface="+mn-ea"/>
              </a:rPr>
              <a:t>The multiplier process also requires that there is </a:t>
            </a:r>
            <a:r>
              <a:rPr lang="en-GB" sz="2300" b="1" dirty="0" smtClean="0">
                <a:solidFill>
                  <a:srgbClr val="9900FF"/>
                </a:solidFill>
                <a:ea typeface="+mn-ea"/>
              </a:rPr>
              <a:t>sufficient spare capacity</a:t>
            </a:r>
            <a:r>
              <a:rPr lang="en-GB" sz="2300" b="1" dirty="0" smtClean="0">
                <a:ea typeface="+mn-ea"/>
              </a:rPr>
              <a:t> </a:t>
            </a:r>
            <a:r>
              <a:rPr lang="en-GB" sz="2300" dirty="0" smtClean="0">
                <a:solidFill>
                  <a:schemeClr val="tx1"/>
                </a:solidFill>
                <a:ea typeface="+mn-ea"/>
              </a:rPr>
              <a:t>in the economy for extra output to be produced.</a:t>
            </a:r>
          </a:p>
          <a:p>
            <a:pPr algn="l" eaLnBrk="1" hangingPunct="1">
              <a:lnSpc>
                <a:spcPct val="80000"/>
              </a:lnSpc>
              <a:buFont typeface="Wingdings" charset="0"/>
              <a:buChar char="Ø"/>
              <a:defRPr/>
            </a:pPr>
            <a:r>
              <a:rPr lang="en-GB" sz="2300" dirty="0" smtClean="0">
                <a:solidFill>
                  <a:schemeClr val="tx1"/>
                </a:solidFill>
                <a:ea typeface="+mn-ea"/>
              </a:rPr>
              <a:t>If there is little spare capacity the multiplier will just cause demand pull inflation </a:t>
            </a:r>
          </a:p>
        </p:txBody>
      </p:sp>
      <p:pic>
        <p:nvPicPr>
          <p:cNvPr id="10243" name="Picture 5" descr="Fashion-blog46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2575" y="2105025"/>
            <a:ext cx="375285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2865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80988" y="315913"/>
            <a:ext cx="3455987" cy="6669087"/>
          </a:xfrm>
        </p:spPr>
        <p:txBody>
          <a:bodyPr>
            <a:normAutofit/>
          </a:bodyPr>
          <a:lstStyle/>
          <a:p>
            <a:pPr marL="171450" indent="-171450" algn="l" eaLnBrk="1" hangingPunct="1">
              <a:lnSpc>
                <a:spcPct val="80000"/>
              </a:lnSpc>
              <a:defRPr/>
            </a:pPr>
            <a:r>
              <a:rPr lang="en-GB" sz="2800" b="1" dirty="0" smtClean="0">
                <a:solidFill>
                  <a:schemeClr val="hlink"/>
                </a:solidFill>
                <a:ea typeface="+mn-ea"/>
              </a:rPr>
              <a:t>Factors affecting the size of the multiplier - evaluation</a:t>
            </a:r>
          </a:p>
          <a:p>
            <a:pPr marL="171450" indent="-171450" algn="l" eaLnBrk="1" hangingPunct="1">
              <a:lnSpc>
                <a:spcPct val="80000"/>
              </a:lnSpc>
              <a:defRPr/>
            </a:pPr>
            <a:r>
              <a:rPr lang="en-GB" sz="2800" dirty="0" smtClean="0">
                <a:solidFill>
                  <a:schemeClr val="tx1"/>
                </a:solidFill>
                <a:ea typeface="+mn-ea"/>
              </a:rPr>
              <a:t>The multiplier effect will be larger when</a:t>
            </a:r>
          </a:p>
          <a:p>
            <a:pPr marL="171450" indent="-171450" algn="l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GB" sz="2800" dirty="0" smtClean="0">
                <a:solidFill>
                  <a:schemeClr val="tx1"/>
                </a:solidFill>
                <a:ea typeface="+mn-ea"/>
              </a:rPr>
              <a:t>The propensity to spend extra income on domestic goods and services is high</a:t>
            </a:r>
          </a:p>
          <a:p>
            <a:pPr marL="171450" indent="-171450" algn="l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GB" sz="2800" dirty="0" smtClean="0">
                <a:solidFill>
                  <a:schemeClr val="tx1"/>
                </a:solidFill>
                <a:ea typeface="+mn-ea"/>
              </a:rPr>
              <a:t>The marginal rate of tax on extra income is low </a:t>
            </a:r>
          </a:p>
          <a:p>
            <a:pPr marL="171450" indent="-171450" algn="l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GB" sz="2800" dirty="0" smtClean="0">
                <a:solidFill>
                  <a:schemeClr val="tx1"/>
                </a:solidFill>
                <a:ea typeface="+mn-ea"/>
              </a:rPr>
              <a:t>The propensity to spend extra income rather than save is high </a:t>
            </a:r>
          </a:p>
        </p:txBody>
      </p:sp>
      <p:pic>
        <p:nvPicPr>
          <p:cNvPr id="11267" name="Picture 5" descr="spend-or-sav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8263" y="1462088"/>
            <a:ext cx="52451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6809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95288" y="227013"/>
            <a:ext cx="5256212" cy="6669087"/>
          </a:xfrm>
        </p:spPr>
        <p:txBody>
          <a:bodyPr>
            <a:normAutofit lnSpcReduction="10000"/>
          </a:bodyPr>
          <a:lstStyle/>
          <a:p>
            <a:pPr marL="171450" indent="-171450" algn="l" eaLnBrk="1" hangingPunct="1">
              <a:lnSpc>
                <a:spcPct val="80000"/>
              </a:lnSpc>
              <a:defRPr/>
            </a:pPr>
            <a:r>
              <a:rPr lang="en-GB" sz="2800" b="1" dirty="0" smtClean="0">
                <a:solidFill>
                  <a:schemeClr val="hlink"/>
                </a:solidFill>
                <a:ea typeface="+mn-ea"/>
              </a:rPr>
              <a:t>Time lags (evaluation)</a:t>
            </a:r>
          </a:p>
          <a:p>
            <a:pPr marL="171450" indent="-171450" algn="l" eaLnBrk="1" hangingPunct="1">
              <a:lnSpc>
                <a:spcPct val="80000"/>
              </a:lnSpc>
              <a:buFont typeface="Wingdings" charset="0"/>
              <a:buChar char="Ø"/>
              <a:defRPr/>
            </a:pPr>
            <a:r>
              <a:rPr lang="en-GB" sz="2800" dirty="0" smtClean="0">
                <a:solidFill>
                  <a:schemeClr val="tx1"/>
                </a:solidFill>
                <a:ea typeface="+mn-ea"/>
              </a:rPr>
              <a:t>It is important to remember that the multiplier effect will take time to come into full effect.</a:t>
            </a:r>
          </a:p>
          <a:p>
            <a:pPr marL="171450" indent="-171450" algn="l" eaLnBrk="1" hangingPunct="1">
              <a:lnSpc>
                <a:spcPct val="80000"/>
              </a:lnSpc>
              <a:buFont typeface="Wingdings" charset="0"/>
              <a:buChar char="Ø"/>
              <a:defRPr/>
            </a:pPr>
            <a:r>
              <a:rPr lang="en-GB" sz="2800" dirty="0" smtClean="0">
                <a:solidFill>
                  <a:schemeClr val="tx1"/>
                </a:solidFill>
                <a:ea typeface="+mn-ea"/>
              </a:rPr>
              <a:t> A good example is the fiscal stimulus introduced into the US economy by the Obama government.</a:t>
            </a:r>
          </a:p>
          <a:p>
            <a:pPr marL="171450" indent="-171450" algn="l" eaLnBrk="1" hangingPunct="1">
              <a:lnSpc>
                <a:spcPct val="80000"/>
              </a:lnSpc>
              <a:buFont typeface="Wingdings" charset="0"/>
              <a:buChar char="Ø"/>
              <a:defRPr/>
            </a:pPr>
            <a:r>
              <a:rPr lang="en-GB" sz="2800" dirty="0" smtClean="0">
                <a:solidFill>
                  <a:schemeClr val="tx1"/>
                </a:solidFill>
                <a:ea typeface="+mn-ea"/>
              </a:rPr>
              <a:t> They have set aside many billions of dollars of extra spending on infrastructure spending but these sorts of capital projects can take months if not years to be completed.</a:t>
            </a:r>
          </a:p>
          <a:p>
            <a:pPr marL="171450" indent="-171450" algn="l" eaLnBrk="1" hangingPunct="1">
              <a:lnSpc>
                <a:spcPct val="80000"/>
              </a:lnSpc>
              <a:buFont typeface="Wingdings" charset="0"/>
              <a:buChar char="Ø"/>
              <a:defRPr/>
            </a:pPr>
            <a:r>
              <a:rPr lang="en-GB" sz="2800" dirty="0" smtClean="0">
                <a:solidFill>
                  <a:schemeClr val="tx1"/>
                </a:solidFill>
                <a:ea typeface="+mn-ea"/>
              </a:rPr>
              <a:t> Delays in sourcing raw materials, components and finding sufficient skilled labour can limit the initial impact of the spending projects. </a:t>
            </a:r>
          </a:p>
        </p:txBody>
      </p:sp>
      <p:pic>
        <p:nvPicPr>
          <p:cNvPr id="12291" name="Picture 4" descr="Supply_Chain_Management_Ch3_Pt3_Time_La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1484313"/>
            <a:ext cx="33051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5011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9" y="61913"/>
            <a:ext cx="6120804" cy="6669087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en-GB" sz="2800" b="1" dirty="0" smtClean="0">
                <a:solidFill>
                  <a:schemeClr val="accent2"/>
                </a:solidFill>
              </a:rPr>
              <a:t>Multiplier effect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tx1"/>
                </a:solidFill>
              </a:rPr>
              <a:t>The value of the multiplier can be calculated by using either the </a:t>
            </a:r>
            <a:r>
              <a:rPr lang="en-GB" sz="2400" dirty="0" smtClean="0">
                <a:solidFill>
                  <a:srgbClr val="FF0000"/>
                </a:solidFill>
              </a:rPr>
              <a:t>marginal propensity to consume (</a:t>
            </a:r>
            <a:r>
              <a:rPr lang="en-GB" sz="2400" dirty="0" err="1" smtClean="0">
                <a:solidFill>
                  <a:srgbClr val="FF0000"/>
                </a:solidFill>
              </a:rPr>
              <a:t>mpc</a:t>
            </a:r>
            <a:r>
              <a:rPr lang="en-GB" sz="2400" dirty="0" smtClean="0">
                <a:solidFill>
                  <a:srgbClr val="FF0000"/>
                </a:solidFill>
              </a:rPr>
              <a:t>)</a:t>
            </a:r>
            <a:r>
              <a:rPr lang="en-GB" sz="2400" dirty="0" smtClean="0">
                <a:solidFill>
                  <a:schemeClr val="tx1"/>
                </a:solidFill>
              </a:rPr>
              <a:t> or the value of the </a:t>
            </a:r>
            <a:r>
              <a:rPr lang="en-GB" sz="2400" dirty="0" smtClean="0">
                <a:solidFill>
                  <a:srgbClr val="7030A0"/>
                </a:solidFill>
              </a:rPr>
              <a:t>marginal propensity to withdraw (</a:t>
            </a:r>
            <a:r>
              <a:rPr lang="en-GB" sz="2400" dirty="0" err="1" smtClean="0">
                <a:solidFill>
                  <a:srgbClr val="7030A0"/>
                </a:solidFill>
              </a:rPr>
              <a:t>mpw</a:t>
            </a:r>
            <a:r>
              <a:rPr lang="en-GB" sz="2400" dirty="0" smtClean="0">
                <a:solidFill>
                  <a:srgbClr val="7030A0"/>
                </a:solidFill>
              </a:rPr>
              <a:t>)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sz="2400" dirty="0" err="1">
                <a:solidFill>
                  <a:schemeClr val="tx1"/>
                </a:solidFill>
              </a:rPr>
              <a:t>m</a:t>
            </a:r>
            <a:r>
              <a:rPr lang="en-US" sz="2400" dirty="0" err="1" smtClean="0">
                <a:solidFill>
                  <a:schemeClr val="tx1"/>
                </a:solidFill>
              </a:rPr>
              <a:t>pw</a:t>
            </a:r>
            <a:r>
              <a:rPr lang="en-US" sz="2400" dirty="0" smtClean="0">
                <a:solidFill>
                  <a:schemeClr val="tx1"/>
                </a:solidFill>
              </a:rPr>
              <a:t> = </a:t>
            </a:r>
            <a:r>
              <a:rPr lang="en-US" sz="2400" dirty="0" err="1" smtClean="0">
                <a:solidFill>
                  <a:schemeClr val="tx1"/>
                </a:solidFill>
              </a:rPr>
              <a:t>mps</a:t>
            </a:r>
            <a:r>
              <a:rPr lang="en-US" sz="2400" dirty="0" smtClean="0">
                <a:solidFill>
                  <a:schemeClr val="tx1"/>
                </a:solidFill>
              </a:rPr>
              <a:t> plus </a:t>
            </a:r>
            <a:r>
              <a:rPr lang="en-US" sz="2400" dirty="0" err="1" smtClean="0">
                <a:solidFill>
                  <a:schemeClr val="tx1"/>
                </a:solidFill>
              </a:rPr>
              <a:t>mpm</a:t>
            </a:r>
            <a:r>
              <a:rPr lang="en-US" sz="2400" dirty="0" smtClean="0">
                <a:solidFill>
                  <a:schemeClr val="tx1"/>
                </a:solidFill>
              </a:rPr>
              <a:t> plus </a:t>
            </a:r>
            <a:r>
              <a:rPr lang="en-US" sz="2400" dirty="0" err="1" smtClean="0">
                <a:solidFill>
                  <a:schemeClr val="tx1"/>
                </a:solidFill>
              </a:rPr>
              <a:t>mrt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sz="2400" dirty="0" err="1">
                <a:solidFill>
                  <a:schemeClr val="tx1"/>
                </a:solidFill>
              </a:rPr>
              <a:t>m</a:t>
            </a:r>
            <a:r>
              <a:rPr lang="en-US" sz="2400" dirty="0" err="1" smtClean="0">
                <a:solidFill>
                  <a:schemeClr val="tx1"/>
                </a:solidFill>
              </a:rPr>
              <a:t>ps</a:t>
            </a:r>
            <a:r>
              <a:rPr lang="en-US" sz="2400" dirty="0" smtClean="0">
                <a:solidFill>
                  <a:schemeClr val="tx1"/>
                </a:solidFill>
              </a:rPr>
              <a:t> is the marginal propensity to save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sz="2400" dirty="0" err="1">
                <a:solidFill>
                  <a:schemeClr val="tx1"/>
                </a:solidFill>
              </a:rPr>
              <a:t>m</a:t>
            </a:r>
            <a:r>
              <a:rPr lang="en-US" sz="2400" dirty="0" err="1" smtClean="0">
                <a:solidFill>
                  <a:schemeClr val="tx1"/>
                </a:solidFill>
              </a:rPr>
              <a:t>pm</a:t>
            </a:r>
            <a:r>
              <a:rPr lang="en-US" sz="2400" dirty="0" smtClean="0">
                <a:solidFill>
                  <a:schemeClr val="tx1"/>
                </a:solidFill>
              </a:rPr>
              <a:t> is the marginal propensity to import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sz="2400" dirty="0" err="1">
                <a:solidFill>
                  <a:schemeClr val="tx1"/>
                </a:solidFill>
              </a:rPr>
              <a:t>m</a:t>
            </a:r>
            <a:r>
              <a:rPr lang="en-US" sz="2400" dirty="0" err="1" smtClean="0">
                <a:solidFill>
                  <a:schemeClr val="tx1"/>
                </a:solidFill>
              </a:rPr>
              <a:t>rt</a:t>
            </a:r>
            <a:r>
              <a:rPr lang="en-US" sz="2400" dirty="0" smtClean="0">
                <a:solidFill>
                  <a:schemeClr val="tx1"/>
                </a:solidFill>
              </a:rPr>
              <a:t> = marginal rate of taxation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The multiplier equals 1/(1-mpc) or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1/</a:t>
            </a:r>
            <a:r>
              <a:rPr lang="en-US" sz="2400" dirty="0" err="1" smtClean="0">
                <a:solidFill>
                  <a:schemeClr val="tx1"/>
                </a:solidFill>
              </a:rPr>
              <a:t>mps</a:t>
            </a:r>
            <a:r>
              <a:rPr lang="en-US" sz="2400" dirty="0" smtClean="0">
                <a:solidFill>
                  <a:schemeClr val="tx1"/>
                </a:solidFill>
              </a:rPr>
              <a:t> +</a:t>
            </a:r>
            <a:r>
              <a:rPr lang="en-US" sz="2400" dirty="0" err="1" smtClean="0">
                <a:solidFill>
                  <a:schemeClr val="tx1"/>
                </a:solidFill>
              </a:rPr>
              <a:t>mpm</a:t>
            </a:r>
            <a:r>
              <a:rPr lang="en-US" sz="2400" dirty="0" smtClean="0">
                <a:solidFill>
                  <a:schemeClr val="tx1"/>
                </a:solidFill>
              </a:rPr>
              <a:t> + </a:t>
            </a:r>
            <a:r>
              <a:rPr lang="en-US" sz="2400" dirty="0" err="1" smtClean="0">
                <a:solidFill>
                  <a:schemeClr val="tx1"/>
                </a:solidFill>
              </a:rPr>
              <a:t>mrt</a:t>
            </a:r>
            <a:r>
              <a:rPr lang="en-US" sz="2400" dirty="0" smtClean="0">
                <a:solidFill>
                  <a:schemeClr val="tx1"/>
                </a:solidFill>
              </a:rPr>
              <a:t> or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1/</a:t>
            </a:r>
            <a:r>
              <a:rPr lang="en-US" sz="2400" dirty="0" err="1" smtClean="0">
                <a:solidFill>
                  <a:schemeClr val="tx1"/>
                </a:solidFill>
              </a:rPr>
              <a:t>mpw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80000"/>
              </a:lnSpc>
            </a:pPr>
            <a:endParaRPr lang="en-GB" sz="24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4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000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000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1800" dirty="0" smtClean="0">
              <a:solidFill>
                <a:schemeClr val="accent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72320" y="188640"/>
            <a:ext cx="2736303" cy="132343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Marginal propensity to consume – </a:t>
            </a:r>
            <a:r>
              <a:rPr lang="en-US" sz="2000" dirty="0" smtClean="0"/>
              <a:t>the extra consumption induced from extra income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272319" y="1844824"/>
            <a:ext cx="2736303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Marginal propensity to withdraw – </a:t>
            </a:r>
            <a:r>
              <a:rPr lang="en-US" sz="2000" dirty="0" smtClean="0"/>
              <a:t>the extra withdrawals induced from extra income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261699" y="3396155"/>
            <a:ext cx="2736303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Marginal propensity to save – </a:t>
            </a:r>
            <a:r>
              <a:rPr lang="en-US" sz="2000" dirty="0" smtClean="0"/>
              <a:t>the extra saving induced from extra income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261698" y="4947486"/>
            <a:ext cx="2736303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Marginal propensity to import – </a:t>
            </a:r>
            <a:r>
              <a:rPr lang="en-US" sz="2000" dirty="0" smtClean="0"/>
              <a:t>the extra imports consumed induced from extra income</a:t>
            </a:r>
            <a:endParaRPr lang="en-GB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4719594"/>
            <a:ext cx="5400600" cy="120032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Complete the student </a:t>
            </a:r>
            <a:r>
              <a:rPr lang="en-US" sz="3600" dirty="0" err="1" smtClean="0"/>
              <a:t>workpoint</a:t>
            </a:r>
            <a:r>
              <a:rPr lang="en-US" sz="3600" dirty="0" smtClean="0"/>
              <a:t> 16.3 P202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313327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uiExpand="1" build="p"/>
      <p:bldP spid="2" grpId="0" animBg="1"/>
      <p:bldP spid="5" grpId="0" animBg="1"/>
      <p:bldP spid="6" grpId="0" animBg="1"/>
      <p:bldP spid="7" grpId="0" animBg="1"/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9" y="61913"/>
            <a:ext cx="6120804" cy="6669087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en-GB" sz="2800" b="1" dirty="0" smtClean="0">
                <a:solidFill>
                  <a:schemeClr val="accent2"/>
                </a:solidFill>
              </a:rPr>
              <a:t>Multiplier effect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How do we draw the multiplier effect?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Just show 3 lots of AD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The first shift is the rise after the initial injection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The second shift is the final rise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Use arrows to show the direction of the movement</a:t>
            </a:r>
          </a:p>
          <a:p>
            <a:pPr algn="l" eaLnBrk="1" hangingPunct="1">
              <a:lnSpc>
                <a:spcPct val="80000"/>
              </a:lnSpc>
            </a:pPr>
            <a:endParaRPr lang="en-GB" sz="24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4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000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000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1800" dirty="0" smtClean="0">
              <a:solidFill>
                <a:schemeClr val="accent2"/>
              </a:solidFill>
            </a:endParaRPr>
          </a:p>
        </p:txBody>
      </p:sp>
      <p:pic>
        <p:nvPicPr>
          <p:cNvPr id="8" name="Picture 15" descr="screen-capture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708920"/>
            <a:ext cx="5207000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3396456"/>
            <a:ext cx="2592288" cy="181588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Complete the 10 mark HL question on P202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232658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uiExpand="1" build="p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424847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accent1"/>
                </a:solidFill>
              </a:rPr>
              <a:t>Long run equilibrium</a:t>
            </a:r>
            <a:endParaRPr lang="en-GB" sz="24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400" dirty="0" smtClean="0"/>
              <a:t>There is disagreement among economists as to the shape of the long run AS curve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400" dirty="0" smtClean="0"/>
              <a:t>According to new classical economists the economy will always move towards its long run equilibrium at the full employment level of output (</a:t>
            </a:r>
            <a:r>
              <a:rPr lang="en-GB" sz="2400" dirty="0" err="1" smtClean="0"/>
              <a:t>Yf</a:t>
            </a:r>
            <a:r>
              <a:rPr lang="en-GB" sz="2400" dirty="0" smtClean="0"/>
              <a:t>)</a:t>
            </a:r>
          </a:p>
          <a:p>
            <a:endParaRPr lang="en-GB" sz="24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0370" y="1268760"/>
            <a:ext cx="3796178" cy="4236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3467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4248472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accent1"/>
                </a:solidFill>
              </a:rPr>
              <a:t>Long run equilibrium (neo or new classical)</a:t>
            </a:r>
            <a:endParaRPr lang="en-GB" sz="24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400" dirty="0" smtClean="0"/>
              <a:t>According to this perspective any change in AD will only affect the price levels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400" dirty="0" smtClean="0"/>
              <a:t>An increase in AD1 to AD2 results in an increase in the average price level (inflation) from P1 to P2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400" dirty="0" smtClean="0"/>
              <a:t>The new classical economists believe the economy will move </a:t>
            </a:r>
            <a:r>
              <a:rPr lang="en-GB" sz="2400" i="1" dirty="0" smtClean="0"/>
              <a:t>automatically</a:t>
            </a:r>
            <a:r>
              <a:rPr lang="en-GB" sz="2400" dirty="0" smtClean="0"/>
              <a:t> to its long run equilibrium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400" dirty="0" smtClean="0"/>
              <a:t>Automatically means without government intervention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400" dirty="0" smtClean="0"/>
              <a:t>They believe in free markets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391954"/>
            <a:ext cx="3836392" cy="3928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6797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4392488" cy="7602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accent1"/>
                </a:solidFill>
              </a:rPr>
              <a:t>Long run equilibrium (neo or new classical)</a:t>
            </a:r>
            <a:endParaRPr lang="en-GB" sz="24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This diagram shows a combination of short run and long run AS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Initially the economy is at its long run equilibrium at </a:t>
            </a:r>
            <a:r>
              <a:rPr lang="en-GB" sz="2000" dirty="0" err="1" smtClean="0"/>
              <a:t>Yf</a:t>
            </a: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If there is an increase in AD due to an increase in any of the components in the short run there will be an increase to Y1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How if the productive potential is </a:t>
            </a:r>
            <a:r>
              <a:rPr lang="en-GB" sz="2000" dirty="0" err="1" smtClean="0"/>
              <a:t>Yf</a:t>
            </a:r>
            <a:r>
              <a:rPr lang="en-GB" sz="2000" dirty="0" smtClean="0"/>
              <a:t>?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Paying existing workers overtime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This can only happen in the short term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There is an inflationary gap from </a:t>
            </a:r>
            <a:r>
              <a:rPr lang="en-GB" sz="2000" dirty="0" err="1" smtClean="0"/>
              <a:t>Yf</a:t>
            </a:r>
            <a:r>
              <a:rPr lang="en-GB" sz="2000" dirty="0" smtClean="0"/>
              <a:t> to Y1 (positive output gap)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In their efforts to increase output firms are competing for scare labour and capital pushing average price levels up 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512326"/>
            <a:ext cx="4554438" cy="5188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3254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4248472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accent1"/>
                </a:solidFill>
              </a:rPr>
              <a:t>Long run equilibrium (neo or new classical)</a:t>
            </a:r>
            <a:endParaRPr lang="en-GB" sz="24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In their efforts to increase output firms are competing for scare labour and capital pushing average price levels up from P1 to P2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The rise in price level means an increase in costs to all firms (prices of labour, raw materials and capital)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Making more (increasing output) didn’t give any </a:t>
            </a:r>
            <a:r>
              <a:rPr lang="en-GB" sz="2000" b="1" dirty="0" smtClean="0"/>
              <a:t>real </a:t>
            </a:r>
            <a:r>
              <a:rPr lang="en-GB" sz="2000" dirty="0" smtClean="0"/>
              <a:t>gain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Firms decide to supply less and go back to the original output (shifts the SRAS from SRAS1 to SRAS2)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 Output returns to its full employment level but at a higher price level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0296" y="1196752"/>
            <a:ext cx="4134044" cy="429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6876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42484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accent1"/>
                </a:solidFill>
              </a:rPr>
              <a:t>Long run equilibrium (neo or new classical)</a:t>
            </a:r>
            <a:endParaRPr lang="en-GB" sz="24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If AD were to drop from the original equilibrium of </a:t>
            </a:r>
            <a:r>
              <a:rPr lang="en-GB" sz="2000" dirty="0" err="1" smtClean="0"/>
              <a:t>Yf</a:t>
            </a: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The economy would be facing a deflationary gap (negative output gap)</a:t>
            </a:r>
          </a:p>
          <a:p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918507"/>
            <a:ext cx="3690342" cy="42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0293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4248472" cy="8525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accent1"/>
                </a:solidFill>
              </a:rPr>
              <a:t>Long run equilibrium (neo or new classical)</a:t>
            </a:r>
            <a:endParaRPr lang="en-GB" sz="24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As AD falls so does the average price levels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This means that costs of production fall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Suppliers will supply more shifting the SRAS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Output will go back to </a:t>
            </a:r>
            <a:r>
              <a:rPr lang="en-GB" sz="2000" dirty="0" err="1" smtClean="0"/>
              <a:t>Yf</a:t>
            </a:r>
            <a:r>
              <a:rPr lang="en-GB" sz="2000" dirty="0" smtClean="0"/>
              <a:t> at a lower price level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The important factor in this theory is that the long run equilibrium level of output is equal to the full employment level of output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The market changes automatically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No government intervention is required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The economy should be left to market forces rather than trying to manage levels of AD</a:t>
            </a:r>
          </a:p>
          <a:p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331153"/>
            <a:ext cx="4364424" cy="4558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6728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4752528" cy="9694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accent1"/>
                </a:solidFill>
              </a:rPr>
              <a:t>Long run equilibrium (Keynesian)</a:t>
            </a:r>
            <a:endParaRPr lang="en-GB" sz="24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According to Keynesian economists equilibrium level of output may occur at different levels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Equilibrium can happen at a level of output below the full employment level if there is spare capacity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The level of output depends on the level of AD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Aggregate supply can be perfectly elastic because there is spare capacity (there are high levels of unemployment)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There is a deflationary gap (negative output gap)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This can also be illustrated with a PPC diagram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The economy is not creating to its productive potential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The deflationary/output gap is the distance between the PPC and A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sz="20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29883" y="692695"/>
            <a:ext cx="3789810" cy="27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29883" y="3501008"/>
            <a:ext cx="3623314" cy="2670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1498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PAUSE" val="1"/>
  <p:tag name="ARTICULATE_NAV_LEVEL" val="1"/>
  <p:tag name="ARTICULATE_PLAYLIST_ID" val="-1"/>
  <p:tag name="ARTICULATE_LOCK_SLID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PAUSE" val="1"/>
  <p:tag name="ARTICULATE_NAV_LEVEL" val="1"/>
  <p:tag name="ARTICULATE_PLAYLIST_ID" val="-1"/>
  <p:tag name="ARTICULATE_LOCK_SLIDE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PAUSE" val="1"/>
  <p:tag name="ARTICULATE_NAV_LEVEL" val="1"/>
  <p:tag name="ARTICULATE_PLAYLIST_ID" val="-1"/>
  <p:tag name="ARTICULATE_LOCK_SLIDE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2074</Words>
  <Application>Microsoft Macintosh PowerPoint</Application>
  <PresentationFormat>On-screen Show (4:3)</PresentationFormat>
  <Paragraphs>268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Macroeconomic Equilibrium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St-Christophers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Macroeconomic Equilibrium</dc:title>
  <dc:creator>Julia Peters</dc:creator>
  <cp:lastModifiedBy>Julia</cp:lastModifiedBy>
  <cp:revision>27</cp:revision>
  <dcterms:created xsi:type="dcterms:W3CDTF">2013-03-26T08:07:25Z</dcterms:created>
  <dcterms:modified xsi:type="dcterms:W3CDTF">2015-07-07T10:51:07Z</dcterms:modified>
</cp:coreProperties>
</file>